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3" r:id="rId4"/>
    <p:sldId id="257" r:id="rId5"/>
    <p:sldId id="269" r:id="rId6"/>
    <p:sldId id="264" r:id="rId7"/>
    <p:sldId id="274" r:id="rId8"/>
    <p:sldId id="272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kmorris" initials="j" lastIdx="3" clrIdx="0"/>
  <p:cmAuthor id="1" name="Nicholas Connor" initials="NC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4" autoAdjust="0"/>
    <p:restoredTop sz="94660"/>
  </p:normalViewPr>
  <p:slideViewPr>
    <p:cSldViewPr snapToObjects="1" showGuides="1">
      <p:cViewPr varScale="1">
        <p:scale>
          <a:sx n="70" d="100"/>
          <a:sy n="70" d="100"/>
        </p:scale>
        <p:origin x="1230" y="72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Hopefully this has been instructive for</a:t>
            </a:r>
            <a:r>
              <a:rPr lang="en-GB" baseline="0" dirty="0" smtClean="0"/>
              <a:t> the teams to locate any budgetary issues.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04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343400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7684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01980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4343400"/>
            <a:ext cx="5419328" cy="93345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Work Package 1 - Coordination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GB" dirty="0" smtClean="0">
                <a:solidFill>
                  <a:srgbClr val="FF0000"/>
                </a:solidFill>
              </a:rPr>
              <a:t>2018 Registry Leaders Meeting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</a:rPr>
              <a:t>June 12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, 2018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752" y="2636912"/>
            <a:ext cx="7556313" cy="1116106"/>
          </a:xfrm>
        </p:spPr>
        <p:txBody>
          <a:bodyPr/>
          <a:lstStyle/>
          <a:p>
            <a:r>
              <a:rPr lang="en-GB" dirty="0" smtClean="0"/>
              <a:t>Thanks!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Keep up the good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73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68760"/>
            <a:ext cx="8177982" cy="5040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On track! – all </a:t>
            </a:r>
            <a:r>
              <a:rPr lang="en-GB" b="1" i="1" dirty="0" smtClean="0"/>
              <a:t>Deliverables</a:t>
            </a:r>
            <a:r>
              <a:rPr lang="en-GB" dirty="0" smtClean="0"/>
              <a:t> successfully submitted, with </a:t>
            </a:r>
            <a:r>
              <a:rPr lang="en-GB" dirty="0"/>
              <a:t>1</a:t>
            </a:r>
            <a:r>
              <a:rPr lang="en-GB" dirty="0" smtClean="0"/>
              <a:t> exception…</a:t>
            </a:r>
          </a:p>
          <a:p>
            <a:r>
              <a:rPr lang="en-GB" dirty="0" smtClean="0"/>
              <a:t>The Zagreb Parent Consultation meeting (D8.2) </a:t>
            </a:r>
          </a:p>
          <a:p>
            <a:pPr lvl="1"/>
            <a:r>
              <a:rPr lang="en-GB" dirty="0" smtClean="0"/>
              <a:t>cancelled </a:t>
            </a:r>
          </a:p>
          <a:p>
            <a:pPr lvl="1"/>
            <a:r>
              <a:rPr lang="en-GB" u="sng" dirty="0" smtClean="0"/>
              <a:t>Local focus groups</a:t>
            </a:r>
            <a:r>
              <a:rPr lang="en-GB" dirty="0" smtClean="0"/>
              <a:t> with parents</a:t>
            </a:r>
          </a:p>
          <a:p>
            <a:r>
              <a:rPr lang="en-GB" dirty="0" smtClean="0"/>
              <a:t>Core </a:t>
            </a:r>
            <a:r>
              <a:rPr lang="en-GB" dirty="0"/>
              <a:t>project </a:t>
            </a:r>
            <a:r>
              <a:rPr lang="en-GB" dirty="0" smtClean="0"/>
              <a:t>team</a:t>
            </a:r>
            <a:r>
              <a:rPr lang="en-GB" dirty="0"/>
              <a:t> </a:t>
            </a:r>
            <a:r>
              <a:rPr lang="en-GB" dirty="0" smtClean="0"/>
              <a:t>meetings over the past 18 months:</a:t>
            </a:r>
          </a:p>
          <a:p>
            <a:pPr lvl="1"/>
            <a:r>
              <a:rPr lang="en-GB" dirty="0" smtClean="0"/>
              <a:t>6 Steering Group  </a:t>
            </a:r>
          </a:p>
          <a:p>
            <a:pPr lvl="1"/>
            <a:r>
              <a:rPr lang="en-GB" dirty="0" smtClean="0"/>
              <a:t>7 Standardization Group  </a:t>
            </a:r>
          </a:p>
          <a:p>
            <a:pPr lvl="1"/>
            <a:r>
              <a:rPr lang="en-GB" dirty="0" smtClean="0"/>
              <a:t>2 Ethics Data Protection Board</a:t>
            </a:r>
          </a:p>
          <a:p>
            <a:pPr lvl="1"/>
            <a:r>
              <a:rPr lang="en-GB" dirty="0"/>
              <a:t>2 Full Consortium  </a:t>
            </a:r>
            <a:endParaRPr lang="en-GB" dirty="0" smtClean="0"/>
          </a:p>
          <a:p>
            <a:r>
              <a:rPr lang="en-GB" dirty="0" smtClean="0"/>
              <a:t>Monthly work package-specific meetings using GoToMeeting</a:t>
            </a:r>
          </a:p>
          <a:p>
            <a:r>
              <a:rPr lang="en-GB" dirty="0" smtClean="0"/>
              <a:t>Scientific Protocols created for WP3, WP4, WP5</a:t>
            </a:r>
          </a:p>
          <a:p>
            <a:r>
              <a:rPr lang="en-GB" dirty="0"/>
              <a:t>Common variables compiled and defined</a:t>
            </a:r>
          </a:p>
          <a:p>
            <a:r>
              <a:rPr lang="en-GB" dirty="0" smtClean="0"/>
              <a:t>Analysis Plans produced, various surveys performed</a:t>
            </a:r>
          </a:p>
          <a:p>
            <a:r>
              <a:rPr lang="en-GB" dirty="0" err="1" smtClean="0"/>
              <a:t>ConnectEpeople</a:t>
            </a:r>
            <a:r>
              <a:rPr lang="en-GB" dirty="0" smtClean="0"/>
              <a:t> online platform created and online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5633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r>
              <a:rPr lang="en-GB" dirty="0" smtClean="0"/>
              <a:t>An annual scientific report was compiled (available on closed website) </a:t>
            </a:r>
          </a:p>
          <a:p>
            <a:r>
              <a:rPr lang="en-GB" dirty="0" smtClean="0"/>
              <a:t>Work Package Leaders will update this scientific report to cover the first 18 months. It will include accomplishments and deviations from the project plan</a:t>
            </a:r>
          </a:p>
          <a:p>
            <a:r>
              <a:rPr lang="en-GB" dirty="0"/>
              <a:t>Work Package </a:t>
            </a:r>
            <a:r>
              <a:rPr lang="en-GB" dirty="0" smtClean="0"/>
              <a:t>Leaders may contact you for specific information to complete this report</a:t>
            </a:r>
          </a:p>
          <a:p>
            <a:r>
              <a:rPr lang="en-GB" dirty="0" smtClean="0"/>
              <a:t>This </a:t>
            </a:r>
            <a:r>
              <a:rPr lang="en-GB" dirty="0"/>
              <a:t>will be </a:t>
            </a:r>
            <a:r>
              <a:rPr lang="en-GB" dirty="0" smtClean="0"/>
              <a:t>the </a:t>
            </a:r>
            <a:r>
              <a:rPr lang="en-GB" dirty="0"/>
              <a:t>periodic scientific report to the European </a:t>
            </a:r>
            <a:r>
              <a:rPr lang="en-GB" dirty="0" smtClean="0"/>
              <a:t>Commission submitted via the EC portal by start August 2018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562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report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4608513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All </a:t>
            </a:r>
            <a:r>
              <a:rPr lang="en-GB" dirty="0"/>
              <a:t>p</a:t>
            </a:r>
            <a:r>
              <a:rPr lang="en-GB" dirty="0" smtClean="0"/>
              <a:t>artners collected the first 12 months of financial information (Months 1-12) and submitted it to QMUL. </a:t>
            </a:r>
          </a:p>
          <a:p>
            <a:r>
              <a:rPr lang="en-GB" dirty="0" smtClean="0"/>
              <a:t>The same reporting form should be used to report the next 6 months to QMUL (Months 1-18).</a:t>
            </a:r>
          </a:p>
          <a:p>
            <a:r>
              <a:rPr lang="en-GB" dirty="0" smtClean="0"/>
              <a:t>Please submit your reports to QMUL by </a:t>
            </a:r>
            <a:r>
              <a:rPr lang="en-GB" b="1" u="sng" dirty="0" smtClean="0"/>
              <a:t>July 20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2018</a:t>
            </a:r>
          </a:p>
          <a:p>
            <a:r>
              <a:rPr lang="en-GB" b="1" dirty="0" smtClean="0"/>
              <a:t>A detailed email will be circulated shortly</a:t>
            </a:r>
          </a:p>
          <a:p>
            <a:r>
              <a:rPr lang="en-GB" u="sng" dirty="0" smtClean="0"/>
              <a:t>Ensure your finance people </a:t>
            </a:r>
            <a:r>
              <a:rPr lang="en-GB" dirty="0" smtClean="0"/>
              <a:t>are ready to complete this on time.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2037"/>
          <a:stretch/>
        </p:blipFill>
        <p:spPr>
          <a:xfrm>
            <a:off x="5259685" y="1124744"/>
            <a:ext cx="3416771" cy="5142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397" y="1124744"/>
            <a:ext cx="3403059" cy="51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09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Submitting Approved Financial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0768"/>
            <a:ext cx="7961958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QMUL will look at financial reports and approve them. </a:t>
            </a:r>
          </a:p>
          <a:p>
            <a:r>
              <a:rPr lang="en-GB" b="1" dirty="0"/>
              <a:t>Beneficiaries</a:t>
            </a:r>
            <a:r>
              <a:rPr lang="en-GB" dirty="0"/>
              <a:t> and </a:t>
            </a:r>
            <a:r>
              <a:rPr lang="en-GB" b="1" dirty="0"/>
              <a:t>linked third </a:t>
            </a:r>
            <a:r>
              <a:rPr lang="en-GB" b="1" dirty="0" smtClean="0"/>
              <a:t>parties</a:t>
            </a:r>
            <a:r>
              <a:rPr lang="en-GB" dirty="0" smtClean="0"/>
              <a:t> will then have to enter the financial information into the EC portal and </a:t>
            </a:r>
            <a:r>
              <a:rPr lang="en-GB" dirty="0"/>
              <a:t>submit them to the </a:t>
            </a:r>
            <a:r>
              <a:rPr lang="en-GB" dirty="0" smtClean="0"/>
              <a:t>Commission</a:t>
            </a:r>
            <a:r>
              <a:rPr lang="en-GB" dirty="0"/>
              <a:t> </a:t>
            </a:r>
            <a:r>
              <a:rPr lang="en-GB" dirty="0" smtClean="0"/>
              <a:t>by </a:t>
            </a:r>
            <a:r>
              <a:rPr lang="en-GB" b="1" dirty="0" smtClean="0"/>
              <a:t>start August 2018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reports </a:t>
            </a:r>
            <a:r>
              <a:rPr lang="en-GB" dirty="0"/>
              <a:t>will be combined automatically by the system into a </a:t>
            </a:r>
            <a:r>
              <a:rPr lang="en-GB" b="1" dirty="0"/>
              <a:t>consolidated financial statement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 If </a:t>
            </a:r>
            <a:r>
              <a:rPr lang="en-GB" dirty="0"/>
              <a:t>you fail to do so, your </a:t>
            </a:r>
            <a:r>
              <a:rPr lang="en-GB" b="1" dirty="0"/>
              <a:t>costs will be considered 'zero'</a:t>
            </a:r>
            <a:r>
              <a:rPr lang="en-GB" dirty="0"/>
              <a:t> for this reporting period (though you can declare them in the next reporting period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There are guidelines available on the EC Portal, the EUROlinkCAT website or ask Nicholas for help. </a:t>
            </a:r>
          </a:p>
          <a:p>
            <a:endParaRPr lang="en-GB" dirty="0"/>
          </a:p>
        </p:txBody>
      </p:sp>
      <p:pic>
        <p:nvPicPr>
          <p:cNvPr id="4" name="Picture 3" descr="August 2008 - Digging The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8" y="3735966"/>
            <a:ext cx="717572" cy="53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94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 Update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595432"/>
              </p:ext>
            </p:extLst>
          </p:nvPr>
        </p:nvGraphicFramePr>
        <p:xfrm>
          <a:off x="179512" y="1772816"/>
          <a:ext cx="8640959" cy="3837768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813020699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1680530014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63694819"/>
                    </a:ext>
                  </a:extLst>
                </a:gridCol>
                <a:gridCol w="1368151">
                  <a:extLst>
                    <a:ext uri="{9D8B030D-6E8A-4147-A177-3AD203B41FA5}">
                      <a16:colId xmlns="" xmlns:a16="http://schemas.microsoft.com/office/drawing/2014/main" val="509241244"/>
                    </a:ext>
                  </a:extLst>
                </a:gridCol>
              </a:tblGrid>
              <a:tr h="729045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Deliverable Title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Est. Del Date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0539406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D8.1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Leaflet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02/2017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1041824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D9.2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NEC - Requirement No. 2 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02/2017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935467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D2.1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 Website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03/2017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6232375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D1.1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Website Online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05/2017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3445446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D9.3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POPD - Requirement No. 3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06/2017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6808198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D7.1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 of e-stakeholder forum "ConnectEpeople"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02/2018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151980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D8.2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Consultation meeting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02/2018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Changed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9421742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D9.1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Ethics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portfolio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12/2018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Process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7478790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D2.2</a:t>
                      </a:r>
                    </a:p>
                  </a:txBody>
                  <a:tcPr marL="6747" marR="6747" marT="67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Linked aggregate data to WP3,4,5,6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03/2020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7" marR="6747" marT="67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</a:t>
                      </a:r>
                    </a:p>
                  </a:txBody>
                  <a:tcPr marL="6747" marR="6747" marT="67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59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511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Milestones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24744"/>
            <a:ext cx="8033966" cy="500141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By 18 months we estimated we would complete 12 milestones established in the Grant Agreement, establishing the study, surveys, protocols, etc. </a:t>
            </a:r>
          </a:p>
          <a:p>
            <a:r>
              <a:rPr lang="en-GB" dirty="0" smtClean="0"/>
              <a:t>Completed Milestones: 9</a:t>
            </a:r>
          </a:p>
          <a:p>
            <a:pPr lvl="1"/>
            <a:r>
              <a:rPr lang="en-GB" dirty="0" smtClean="0"/>
              <a:t>MS1, MS3, MS10, MS11, MS12, MS13, MS15, MS16, MS24</a:t>
            </a:r>
          </a:p>
          <a:p>
            <a:r>
              <a:rPr lang="en-GB" dirty="0" smtClean="0"/>
              <a:t>Pending Milestones: 3</a:t>
            </a:r>
          </a:p>
          <a:p>
            <a:pPr lvl="1"/>
            <a:r>
              <a:rPr lang="en-GB" dirty="0" smtClean="0"/>
              <a:t>MS4 – Confirmation of the agreed variables standardised across Europe (</a:t>
            </a:r>
            <a:r>
              <a:rPr lang="en-GB" b="1" dirty="0" smtClean="0"/>
              <a:t>The Common Model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More complex than first thought</a:t>
            </a:r>
          </a:p>
          <a:p>
            <a:pPr lvl="1"/>
            <a:r>
              <a:rPr lang="en-GB" dirty="0" smtClean="0"/>
              <a:t>MS14 – Study Protocol for </a:t>
            </a:r>
            <a:r>
              <a:rPr lang="en-GB" b="1" dirty="0" smtClean="0"/>
              <a:t>Infections and respiratory illness defined as use of medications during the first 5 years of life.</a:t>
            </a:r>
          </a:p>
          <a:p>
            <a:pPr lvl="2"/>
            <a:r>
              <a:rPr lang="en-GB" dirty="0" smtClean="0"/>
              <a:t>Almost done</a:t>
            </a:r>
          </a:p>
          <a:p>
            <a:pPr lvl="1"/>
            <a:r>
              <a:rPr lang="en-GB" dirty="0" smtClean="0"/>
              <a:t>MS25 – </a:t>
            </a:r>
            <a:r>
              <a:rPr lang="en-GB" b="1" dirty="0" smtClean="0"/>
              <a:t>Synopsis of families research priorities for integration into WPs</a:t>
            </a:r>
          </a:p>
          <a:p>
            <a:pPr lvl="2"/>
            <a:r>
              <a:rPr lang="en-GB" dirty="0" smtClean="0"/>
              <a:t>Revised due date of June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56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8640"/>
            <a:ext cx="7952500" cy="952277"/>
          </a:xfrm>
        </p:spPr>
        <p:txBody>
          <a:bodyPr/>
          <a:lstStyle/>
          <a:p>
            <a:r>
              <a:rPr lang="en-GB" dirty="0" smtClean="0"/>
              <a:t>Website as a resource for project all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77" y="1268760"/>
            <a:ext cx="464847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Re-designed </a:t>
            </a:r>
            <a:r>
              <a:rPr lang="en-GB" dirty="0"/>
              <a:t>to put many key documents in one place.</a:t>
            </a:r>
          </a:p>
          <a:p>
            <a:r>
              <a:rPr lang="en-GB" dirty="0" smtClean="0"/>
              <a:t>Minutes of the key meetings can be found there along with a variety of other project resources, guidelines, agreements, etc.</a:t>
            </a:r>
          </a:p>
          <a:p>
            <a:r>
              <a:rPr lang="en-GB" dirty="0" smtClean="0"/>
              <a:t>Great resource – </a:t>
            </a:r>
            <a:r>
              <a:rPr lang="en-GB" b="1" u="sng" dirty="0" smtClean="0"/>
              <a:t>for members.</a:t>
            </a:r>
          </a:p>
          <a:p>
            <a:r>
              <a:rPr lang="en-GB" dirty="0" smtClean="0"/>
              <a:t>If not - Contact </a:t>
            </a:r>
            <a:r>
              <a:rPr lang="en-GB" dirty="0"/>
              <a:t>me for any management, communications finance/budget related questions or referral. (</a:t>
            </a:r>
            <a:r>
              <a:rPr lang="en-GB" b="1" dirty="0"/>
              <a:t>Not the EC</a:t>
            </a:r>
            <a:r>
              <a:rPr lang="en-GB" dirty="0"/>
              <a:t>)</a:t>
            </a:r>
          </a:p>
          <a:p>
            <a:r>
              <a:rPr lang="en-GB" dirty="0" smtClean="0"/>
              <a:t>Please gain access by requesting access or emailing the coordinator</a:t>
            </a:r>
          </a:p>
          <a:p>
            <a:r>
              <a:rPr lang="en-GB" dirty="0" smtClean="0"/>
              <a:t>Suggest items for upload, etc. Help to improve the resource.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06" y="1268760"/>
            <a:ext cx="4255741" cy="3285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717" y="1600200"/>
            <a:ext cx="3619500" cy="358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328" y="2911326"/>
            <a:ext cx="3564948" cy="2934293"/>
          </a:xfrm>
          <a:prstGeom prst="rect">
            <a:avLst/>
          </a:prstGeom>
        </p:spPr>
      </p:pic>
      <p:sp>
        <p:nvSpPr>
          <p:cNvPr id="9" name="Donut 8"/>
          <p:cNvSpPr/>
          <p:nvPr/>
        </p:nvSpPr>
        <p:spPr>
          <a:xfrm>
            <a:off x="5354630" y="4885333"/>
            <a:ext cx="3096344" cy="832443"/>
          </a:xfrm>
          <a:prstGeom prst="donut">
            <a:avLst>
              <a:gd name="adj" fmla="val 1333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68627" y="2204864"/>
            <a:ext cx="3239677" cy="1656184"/>
            <a:chOff x="4068627" y="2204864"/>
            <a:chExt cx="3239677" cy="1656184"/>
          </a:xfrm>
        </p:grpSpPr>
        <p:sp>
          <p:nvSpPr>
            <p:cNvPr id="7" name="Donut 6"/>
            <p:cNvSpPr/>
            <p:nvPr/>
          </p:nvSpPr>
          <p:spPr>
            <a:xfrm>
              <a:off x="6516216" y="2204864"/>
              <a:ext cx="792088" cy="1656184"/>
            </a:xfrm>
            <a:prstGeom prst="donut">
              <a:avLst>
                <a:gd name="adj" fmla="val 7222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68627" y="3032956"/>
              <a:ext cx="513698" cy="5958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7309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Area and Twitter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40" y="1268760"/>
            <a:ext cx="3736396" cy="4649019"/>
          </a:xfrm>
        </p:spPr>
        <p:txBody>
          <a:bodyPr>
            <a:normAutofit/>
          </a:bodyPr>
          <a:lstStyle/>
          <a:p>
            <a:r>
              <a:rPr lang="en-GB" dirty="0"/>
              <a:t>New Parent section aims to make the lay summaries more accessible for parents.</a:t>
            </a:r>
          </a:p>
          <a:p>
            <a:r>
              <a:rPr lang="en-GB" dirty="0"/>
              <a:t>Get access, ask for changes, give </a:t>
            </a:r>
            <a:r>
              <a:rPr lang="en-GB" dirty="0" smtClean="0"/>
              <a:t>new ideas </a:t>
            </a:r>
            <a:r>
              <a:rPr lang="en-GB" dirty="0"/>
              <a:t>for improvements</a:t>
            </a:r>
          </a:p>
          <a:p>
            <a:r>
              <a:rPr lang="en-GB" dirty="0" smtClean="0"/>
              <a:t>Follow us on Twitter @EUROlinkCAT</a:t>
            </a:r>
          </a:p>
          <a:p>
            <a:r>
              <a:rPr lang="en-GB" dirty="0" smtClean="0"/>
              <a:t>Suggest Tweets! By emailing them to 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078839"/>
            <a:ext cx="4433568" cy="2680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452" y="4005064"/>
            <a:ext cx="4824536" cy="2148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65527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template</Template>
  <TotalTime>3239</TotalTime>
  <Words>598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EUROLINKCATv2</vt:lpstr>
      <vt:lpstr>Work Package 1 - Coordination</vt:lpstr>
      <vt:lpstr>Overview of Progress</vt:lpstr>
      <vt:lpstr>Scientific Report</vt:lpstr>
      <vt:lpstr>Financial report </vt:lpstr>
      <vt:lpstr>Submitting Approved Financial Reports</vt:lpstr>
      <vt:lpstr>Deliverables Update</vt:lpstr>
      <vt:lpstr>Milestones Update</vt:lpstr>
      <vt:lpstr>Website as a resource for project all partners</vt:lpstr>
      <vt:lpstr>Parent Area and Twitter</vt:lpstr>
      <vt:lpstr>Thanks!  Keep up the good work.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Presentation demonstration</dc:title>
  <dc:creator>Nicholas Connor</dc:creator>
  <cp:lastModifiedBy>Nick Conrad</cp:lastModifiedBy>
  <cp:revision>96</cp:revision>
  <dcterms:created xsi:type="dcterms:W3CDTF">2018-03-19T11:34:19Z</dcterms:created>
  <dcterms:modified xsi:type="dcterms:W3CDTF">2018-06-12T20:32:09Z</dcterms:modified>
</cp:coreProperties>
</file>