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5" r:id="rId5"/>
    <p:sldId id="271" r:id="rId6"/>
    <p:sldId id="272" r:id="rId7"/>
    <p:sldId id="274" r:id="rId8"/>
    <p:sldId id="273" r:id="rId9"/>
    <p:sldId id="275" r:id="rId10"/>
    <p:sldId id="266" r:id="rId11"/>
    <p:sldId id="263" r:id="rId12"/>
    <p:sldId id="264" r:id="rId13"/>
    <p:sldId id="276" r:id="rId14"/>
    <p:sldId id="268" r:id="rId1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1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660066"/>
    <a:srgbClr val="800000"/>
    <a:srgbClr val="1E0F49"/>
    <a:srgbClr val="0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Objects="1" showGuides="1">
      <p:cViewPr varScale="1">
        <p:scale>
          <a:sx n="74" d="100"/>
          <a:sy n="74" d="100"/>
        </p:scale>
        <p:origin x="1206" y="72"/>
      </p:cViewPr>
      <p:guideLst>
        <p:guide orient="horz" pos="2301"/>
        <p:guide pos="302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DE682-60F2-794C-8EA3-42B0B238A8BD}" type="datetimeFigureOut">
              <a:rPr lang="en-US" smtClean="0"/>
              <a:pPr/>
              <a:t>6/12/2018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89C8D-D5BA-E240-8B52-F3D0FEC6DF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940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C2864-F3F6-2F4B-80FA-3D02F505B9D0}" type="datetimeFigureOut">
              <a:rPr lang="en-US" smtClean="0"/>
              <a:pPr/>
              <a:t>6/12/2018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13EF5-432F-444F-BF15-6D79B0B44A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476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23928" y="4005064"/>
            <a:ext cx="4915272" cy="1271786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23928" y="5276849"/>
            <a:ext cx="4915272" cy="748553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6553" y="6025402"/>
            <a:ext cx="1232647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20" name="Picture 19" descr="logo1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2441" y="228600"/>
            <a:ext cx="1596759" cy="10668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96" y="260648"/>
            <a:ext cx="3278600" cy="1105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uroMediCat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E0F49"/>
                </a:solidFill>
              </a:defRPr>
            </a:lvl1pPr>
            <a:lvl2pPr>
              <a:defRPr>
                <a:solidFill>
                  <a:srgbClr val="1E0F49"/>
                </a:solidFill>
              </a:defRPr>
            </a:lvl2pPr>
            <a:lvl3pPr>
              <a:defRPr>
                <a:solidFill>
                  <a:srgbClr val="1E0F49"/>
                </a:solidFill>
              </a:defRPr>
            </a:lvl3pPr>
            <a:lvl4pPr>
              <a:defRPr>
                <a:solidFill>
                  <a:srgbClr val="1E0F49"/>
                </a:solidFill>
              </a:defRPr>
            </a:lvl4pPr>
            <a:lvl5pPr>
              <a:defRPr>
                <a:solidFill>
                  <a:srgbClr val="1E0F49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1722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58907" y="404664"/>
            <a:ext cx="7585501" cy="5843736"/>
          </a:xfrm>
          <a:prstGeom prst="rect">
            <a:avLst/>
          </a:prstGeom>
          <a:solidFill>
            <a:srgbClr val="1E0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405320"/>
            <a:ext cx="212725" cy="584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24600"/>
            <a:ext cx="9144000" cy="1588"/>
          </a:xfrm>
          <a:prstGeom prst="line">
            <a:avLst/>
          </a:prstGeom>
          <a:ln w="3175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606" y="6381328"/>
            <a:ext cx="1869866" cy="403952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0777" y="150755"/>
            <a:ext cx="678189" cy="666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0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2"/>
        </a:buClr>
        <a:buSzPct val="75000"/>
        <a:buFont typeface="Wingdings" pitchFamily="2" charset="2"/>
        <a:buChar char="n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2"/>
        </a:buClr>
        <a:buSzPct val="75000"/>
        <a:buFont typeface="Wingdings" pitchFamily="2" charset="2"/>
        <a:buChar char="n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2"/>
        </a:buClr>
        <a:buSzPct val="75000"/>
        <a:buFont typeface="Wingdings" pitchFamily="2" charset="2"/>
        <a:buChar char="n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2"/>
        </a:buClr>
        <a:buSzPct val="75000"/>
        <a:buFont typeface="Wingdings" pitchFamily="2" charset="2"/>
        <a:buChar char="n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2"/>
        </a:buClr>
        <a:buSzPct val="75000"/>
        <a:buFont typeface="Wingdings" pitchFamily="2" charset="2"/>
        <a:buChar char="n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WP analysis and syntax scripts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12 June 2018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Joachim Tan, QMUL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Same results stored in STATA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945370"/>
              </p:ext>
            </p:extLst>
          </p:nvPr>
        </p:nvGraphicFramePr>
        <p:xfrm>
          <a:off x="514943" y="1196752"/>
          <a:ext cx="7673920" cy="4752522"/>
        </p:xfrm>
        <a:graphic>
          <a:graphicData uri="http://schemas.openxmlformats.org/drawingml/2006/table">
            <a:tbl>
              <a:tblPr/>
              <a:tblGrid>
                <a:gridCol w="846130">
                  <a:extLst>
                    <a:ext uri="{9D8B030D-6E8A-4147-A177-3AD203B41FA5}">
                      <a16:colId xmlns:a16="http://schemas.microsoft.com/office/drawing/2014/main" xmlns="" val="824929372"/>
                    </a:ext>
                  </a:extLst>
                </a:gridCol>
                <a:gridCol w="978679">
                  <a:extLst>
                    <a:ext uri="{9D8B030D-6E8A-4147-A177-3AD203B41FA5}">
                      <a16:colId xmlns:a16="http://schemas.microsoft.com/office/drawing/2014/main" xmlns="" val="2957357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353547492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89482062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375082991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108454037"/>
                    </a:ext>
                  </a:extLst>
                </a:gridCol>
                <a:gridCol w="599616">
                  <a:extLst>
                    <a:ext uri="{9D8B030D-6E8A-4147-A177-3AD203B41FA5}">
                      <a16:colId xmlns:a16="http://schemas.microsoft.com/office/drawing/2014/main" xmlns="" val="1043127920"/>
                    </a:ext>
                  </a:extLst>
                </a:gridCol>
                <a:gridCol w="658159">
                  <a:extLst>
                    <a:ext uri="{9D8B030D-6E8A-4147-A177-3AD203B41FA5}">
                      <a16:colId xmlns:a16="http://schemas.microsoft.com/office/drawing/2014/main" xmlns="" val="4172388408"/>
                    </a:ext>
                  </a:extLst>
                </a:gridCol>
                <a:gridCol w="630898">
                  <a:extLst>
                    <a:ext uri="{9D8B030D-6E8A-4147-A177-3AD203B41FA5}">
                      <a16:colId xmlns:a16="http://schemas.microsoft.com/office/drawing/2014/main" xmlns="" val="2598711666"/>
                    </a:ext>
                  </a:extLst>
                </a:gridCol>
                <a:gridCol w="612292">
                  <a:extLst>
                    <a:ext uri="{9D8B030D-6E8A-4147-A177-3AD203B41FA5}">
                      <a16:colId xmlns:a16="http://schemas.microsoft.com/office/drawing/2014/main" xmlns="" val="526456221"/>
                    </a:ext>
                  </a:extLst>
                </a:gridCol>
                <a:gridCol w="611842">
                  <a:extLst>
                    <a:ext uri="{9D8B030D-6E8A-4147-A177-3AD203B41FA5}">
                      <a16:colId xmlns:a16="http://schemas.microsoft.com/office/drawing/2014/main" xmlns="" val="1827667948"/>
                    </a:ext>
                  </a:extLst>
                </a:gridCol>
              </a:tblGrid>
              <a:tr h="26402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varname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category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4872538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byear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92348678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byear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14432657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byear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43845938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byear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9649033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byear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4493394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byear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4929158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byear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9565706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byear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76632508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byear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73582739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byear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15419186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byear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35565754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byear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78412787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byear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8784552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magecat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90001485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magecat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4488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2210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56608056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magecat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68054272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magecat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47208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8501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773532"/>
              </p:ext>
            </p:extLst>
          </p:nvPr>
        </p:nvGraphicFramePr>
        <p:xfrm>
          <a:off x="498474" y="1147917"/>
          <a:ext cx="7817942" cy="5117976"/>
        </p:xfrm>
        <a:graphic>
          <a:graphicData uri="http://schemas.openxmlformats.org/drawingml/2006/table">
            <a:tbl>
              <a:tblPr/>
              <a:tblGrid>
                <a:gridCol w="891404">
                  <a:extLst>
                    <a:ext uri="{9D8B030D-6E8A-4147-A177-3AD203B41FA5}">
                      <a16:colId xmlns:a16="http://schemas.microsoft.com/office/drawing/2014/main" xmlns="" val="3692235751"/>
                    </a:ext>
                  </a:extLst>
                </a:gridCol>
                <a:gridCol w="944806">
                  <a:extLst>
                    <a:ext uri="{9D8B030D-6E8A-4147-A177-3AD203B41FA5}">
                      <a16:colId xmlns:a16="http://schemas.microsoft.com/office/drawing/2014/main" xmlns="" val="1559969190"/>
                    </a:ext>
                  </a:extLst>
                </a:gridCol>
                <a:gridCol w="603603">
                  <a:extLst>
                    <a:ext uri="{9D8B030D-6E8A-4147-A177-3AD203B41FA5}">
                      <a16:colId xmlns:a16="http://schemas.microsoft.com/office/drawing/2014/main" xmlns="" val="859936325"/>
                    </a:ext>
                  </a:extLst>
                </a:gridCol>
                <a:gridCol w="2761741">
                  <a:extLst>
                    <a:ext uri="{9D8B030D-6E8A-4147-A177-3AD203B41FA5}">
                      <a16:colId xmlns:a16="http://schemas.microsoft.com/office/drawing/2014/main" xmlns="" val="2259552719"/>
                    </a:ext>
                  </a:extLst>
                </a:gridCol>
                <a:gridCol w="704590">
                  <a:extLst>
                    <a:ext uri="{9D8B030D-6E8A-4147-A177-3AD203B41FA5}">
                      <a16:colId xmlns:a16="http://schemas.microsoft.com/office/drawing/2014/main" xmlns="" val="2669337168"/>
                    </a:ext>
                  </a:extLst>
                </a:gridCol>
                <a:gridCol w="581419">
                  <a:extLst>
                    <a:ext uri="{9D8B030D-6E8A-4147-A177-3AD203B41FA5}">
                      <a16:colId xmlns:a16="http://schemas.microsoft.com/office/drawing/2014/main" xmlns="" val="177661818"/>
                    </a:ext>
                  </a:extLst>
                </a:gridCol>
                <a:gridCol w="726774">
                  <a:extLst>
                    <a:ext uri="{9D8B030D-6E8A-4147-A177-3AD203B41FA5}">
                      <a16:colId xmlns:a16="http://schemas.microsoft.com/office/drawing/2014/main" xmlns="" val="2434354395"/>
                    </a:ext>
                  </a:extLst>
                </a:gridCol>
                <a:gridCol w="603605">
                  <a:extLst>
                    <a:ext uri="{9D8B030D-6E8A-4147-A177-3AD203B41FA5}">
                      <a16:colId xmlns:a16="http://schemas.microsoft.com/office/drawing/2014/main" xmlns="" val="2893800175"/>
                    </a:ext>
                  </a:extLst>
                </a:gridCol>
              </a:tblGrid>
              <a:tr h="462536">
                <a:tc gridSpan="3"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solidFill>
                          <a:srgbClr val="3105E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EUROCAT Subgroup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al1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al6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al17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al97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4587987"/>
                  </a:ext>
                </a:extLst>
              </a:tr>
              <a:tr h="233799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dirty="0" smtClean="0">
                          <a:solidFill>
                            <a:srgbClr val="3105EB"/>
                          </a:solidFill>
                          <a:effectLst/>
                          <a:latin typeface="Calibri" panose="020F0502020204030204" pitchFamily="34" charset="0"/>
                        </a:rPr>
                        <a:t>Age at death </a:t>
                      </a:r>
                      <a:endParaRPr lang="en-GB" sz="1400" b="1" i="0" u="none" strike="noStrike" dirty="0">
                        <a:solidFill>
                          <a:srgbClr val="3105EB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anomalies</a:t>
                      </a:r>
                    </a:p>
                  </a:txBody>
                  <a:tcPr marL="4721" marR="4721" marT="4721" marB="0" vert="vert27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Spina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Bifida</a:t>
                      </a:r>
                    </a:p>
                  </a:txBody>
                  <a:tcPr marL="4721" marR="4721" marT="4721" marB="0" vert="vert27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Congenital Heart Defects</a:t>
                      </a:r>
                    </a:p>
                  </a:txBody>
                  <a:tcPr marL="4721" marR="4721" marT="4721" marB="0" vert="vert27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Severe CHD</a:t>
                      </a:r>
                    </a:p>
                  </a:txBody>
                  <a:tcPr marL="4721" marR="4721" marT="4721" marB="0" vert="vert27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70996091"/>
                  </a:ext>
                </a:extLst>
              </a:tr>
              <a:tr h="69322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Completed years</a:t>
                      </a:r>
                      <a:b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since </a:t>
                      </a:r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birth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Completed months since </a:t>
                      </a:r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birth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</a:t>
                      </a:r>
                      <a:b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(equiv.)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1" marR="4721" marT="4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1" marR="4721" marT="4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1" marR="4721" marT="4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1" marR="4721" marT="4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1" marR="4721" marT="47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6137716"/>
                  </a:ext>
                </a:extLst>
              </a:tr>
              <a:tr h="233799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0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0-6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alive at 0 days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4796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2428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6108381"/>
                  </a:ext>
                </a:extLst>
              </a:tr>
              <a:tr h="2337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Deaths at 0-6 days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39909555"/>
                  </a:ext>
                </a:extLst>
              </a:tr>
              <a:tr h="2337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Survival 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 at 6 days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0.957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0.827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0.979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0.925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19327501"/>
                  </a:ext>
                </a:extLst>
              </a:tr>
              <a:tr h="2337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 LCL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0.951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0.694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0.972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49543645"/>
                  </a:ext>
                </a:extLst>
              </a:tr>
              <a:tr h="2337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 UCL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0.962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0.906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0.984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0.944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96275884"/>
                  </a:ext>
                </a:extLst>
              </a:tr>
              <a:tr h="2337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7-27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alive at 7 days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4589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2376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68621114"/>
                  </a:ext>
                </a:extLst>
              </a:tr>
              <a:tr h="2337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Deaths at 7-27 days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98713898"/>
                  </a:ext>
                </a:extLst>
              </a:tr>
              <a:tr h="2337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Survival 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 at 27 days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0.942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0.692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0.964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0.881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9546599"/>
                  </a:ext>
                </a:extLst>
              </a:tr>
              <a:tr h="2337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 LCL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0.935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0.548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0.956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0.851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9008429"/>
                  </a:ext>
                </a:extLst>
              </a:tr>
              <a:tr h="2337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 UCL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0.948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0.799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0.97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0.904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75830037"/>
                  </a:ext>
                </a:extLst>
              </a:tr>
              <a:tr h="2337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1-2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28-90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alive at 28 days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4521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2343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579039"/>
                  </a:ext>
                </a:extLst>
              </a:tr>
              <a:tr h="2337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Deaths at 28 days to end of month 2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0102472"/>
                  </a:ext>
                </a:extLst>
              </a:tr>
              <a:tr h="2337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Survival 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 at end of month 2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0.938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0.692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0.959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0.863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0050538"/>
                  </a:ext>
                </a:extLst>
              </a:tr>
              <a:tr h="2337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 LCL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0.931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0.548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0.951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0.833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71903782"/>
                  </a:ext>
                </a:extLst>
              </a:tr>
              <a:tr h="2337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 UCL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0.945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0.799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0.966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0.889</a:t>
                      </a:r>
                    </a:p>
                  </a:txBody>
                  <a:tcPr marL="4721" marR="4721" marT="4721" marB="0" anchor="ctr">
                    <a:lnL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3076669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928682"/>
          </a:xfrm>
        </p:spPr>
        <p:txBody>
          <a:bodyPr/>
          <a:lstStyle/>
          <a:p>
            <a:r>
              <a:rPr lang="en-GB" dirty="0" smtClean="0"/>
              <a:t>Kaplan-Meier results in Excel</a:t>
            </a:r>
            <a:endParaRPr lang="en-GB" dirty="0"/>
          </a:p>
        </p:txBody>
      </p:sp>
      <p:sp>
        <p:nvSpPr>
          <p:cNvPr id="14" name="Right Arrow 13"/>
          <p:cNvSpPr/>
          <p:nvPr/>
        </p:nvSpPr>
        <p:spPr>
          <a:xfrm>
            <a:off x="8373003" y="3275200"/>
            <a:ext cx="288032" cy="873880"/>
          </a:xfrm>
          <a:prstGeom prst="rightArrow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Down Arrow 14"/>
          <p:cNvSpPr/>
          <p:nvPr/>
        </p:nvSpPr>
        <p:spPr>
          <a:xfrm>
            <a:off x="3809299" y="6273316"/>
            <a:ext cx="934662" cy="216024"/>
          </a:xfrm>
          <a:prstGeom prst="downArrow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8512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424643"/>
              </p:ext>
            </p:extLst>
          </p:nvPr>
        </p:nvGraphicFramePr>
        <p:xfrm>
          <a:off x="498474" y="1268760"/>
          <a:ext cx="7556315" cy="4241607"/>
        </p:xfrm>
        <a:graphic>
          <a:graphicData uri="http://schemas.openxmlformats.org/drawingml/2006/table">
            <a:tbl>
              <a:tblPr/>
              <a:tblGrid>
                <a:gridCol w="833009">
                  <a:extLst>
                    <a:ext uri="{9D8B030D-6E8A-4147-A177-3AD203B41FA5}">
                      <a16:colId xmlns:a16="http://schemas.microsoft.com/office/drawing/2014/main" xmlns="" val="1548219766"/>
                    </a:ext>
                  </a:extLst>
                </a:gridCol>
                <a:gridCol w="918161">
                  <a:extLst>
                    <a:ext uri="{9D8B030D-6E8A-4147-A177-3AD203B41FA5}">
                      <a16:colId xmlns:a16="http://schemas.microsoft.com/office/drawing/2014/main" xmlns="" val="2747181546"/>
                    </a:ext>
                  </a:extLst>
                </a:gridCol>
                <a:gridCol w="977396">
                  <a:extLst>
                    <a:ext uri="{9D8B030D-6E8A-4147-A177-3AD203B41FA5}">
                      <a16:colId xmlns:a16="http://schemas.microsoft.com/office/drawing/2014/main" xmlns="" val="2380114949"/>
                    </a:ext>
                  </a:extLst>
                </a:gridCol>
                <a:gridCol w="873734">
                  <a:extLst>
                    <a:ext uri="{9D8B030D-6E8A-4147-A177-3AD203B41FA5}">
                      <a16:colId xmlns:a16="http://schemas.microsoft.com/office/drawing/2014/main" xmlns="" val="3121378396"/>
                    </a:ext>
                  </a:extLst>
                </a:gridCol>
                <a:gridCol w="1318005">
                  <a:extLst>
                    <a:ext uri="{9D8B030D-6E8A-4147-A177-3AD203B41FA5}">
                      <a16:colId xmlns:a16="http://schemas.microsoft.com/office/drawing/2014/main" xmlns="" val="2832025774"/>
                    </a:ext>
                  </a:extLst>
                </a:gridCol>
                <a:gridCol w="1318005">
                  <a:extLst>
                    <a:ext uri="{9D8B030D-6E8A-4147-A177-3AD203B41FA5}">
                      <a16:colId xmlns:a16="http://schemas.microsoft.com/office/drawing/2014/main" xmlns="" val="1660847697"/>
                    </a:ext>
                  </a:extLst>
                </a:gridCol>
                <a:gridCol w="1318005">
                  <a:extLst>
                    <a:ext uri="{9D8B030D-6E8A-4147-A177-3AD203B41FA5}">
                      <a16:colId xmlns:a16="http://schemas.microsoft.com/office/drawing/2014/main" xmlns="" val="2037208497"/>
                    </a:ext>
                  </a:extLst>
                </a:gridCol>
              </a:tblGrid>
              <a:tr h="276331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alcode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period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lost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kms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lci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uci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65391930"/>
                  </a:ext>
                </a:extLst>
              </a:tr>
              <a:tr h="276331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4796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207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0.9568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0.9507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0.9622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95281589"/>
                  </a:ext>
                </a:extLst>
              </a:tr>
              <a:tr h="276331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4589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71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0.9420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0.9350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0.9483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95680682"/>
                  </a:ext>
                </a:extLst>
              </a:tr>
              <a:tr h="276331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4521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18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0.9383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0.9311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0.9447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56966286"/>
                  </a:ext>
                </a:extLst>
              </a:tr>
              <a:tr h="276331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4501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28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0.9324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0.9250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0.9392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88787604"/>
                  </a:ext>
                </a:extLst>
              </a:tr>
              <a:tr h="276331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4473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57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0.9206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0.9125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0.9279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66995659"/>
                  </a:ext>
                </a:extLst>
              </a:tr>
              <a:tr h="276331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4416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0.9189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0.9108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0.9263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90189724"/>
                  </a:ext>
                </a:extLst>
              </a:tr>
              <a:tr h="276331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4406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0.9176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0.9095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0.9251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2791781"/>
                  </a:ext>
                </a:extLst>
              </a:tr>
              <a:tr h="276331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4395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0.9157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0.9075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0.9232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00867877"/>
                  </a:ext>
                </a:extLst>
              </a:tr>
              <a:tr h="276331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4047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0.9148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0.9065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0.9224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12041814"/>
                  </a:ext>
                </a:extLst>
              </a:tr>
              <a:tr h="276331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3648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0.9143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0.9060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0.9219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6756632"/>
                  </a:ext>
                </a:extLst>
              </a:tr>
              <a:tr h="276331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3290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0.9137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0.9054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0.9213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60638021"/>
                  </a:ext>
                </a:extLst>
              </a:tr>
              <a:tr h="276331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2944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0.9137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0.9054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0.9213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576862"/>
                  </a:ext>
                </a:extLst>
              </a:tr>
              <a:tr h="276331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2550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0.9133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0.9049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0.9210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71061502"/>
                  </a:ext>
                </a:extLst>
              </a:tr>
              <a:tr h="276331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2229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0.9129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0.9045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0.9206</a:t>
                      </a:r>
                    </a:p>
                  </a:txBody>
                  <a:tcPr marL="8914" marR="8914" marT="89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3586266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991585"/>
              </p:ext>
            </p:extLst>
          </p:nvPr>
        </p:nvGraphicFramePr>
        <p:xfrm>
          <a:off x="498471" y="2204864"/>
          <a:ext cx="7556316" cy="4133850"/>
        </p:xfrm>
        <a:graphic>
          <a:graphicData uri="http://schemas.openxmlformats.org/drawingml/2006/table">
            <a:tbl>
              <a:tblPr/>
              <a:tblGrid>
                <a:gridCol w="833009">
                  <a:extLst>
                    <a:ext uri="{9D8B030D-6E8A-4147-A177-3AD203B41FA5}">
                      <a16:colId xmlns:a16="http://schemas.microsoft.com/office/drawing/2014/main" xmlns="" val="4260202161"/>
                    </a:ext>
                  </a:extLst>
                </a:gridCol>
                <a:gridCol w="918161">
                  <a:extLst>
                    <a:ext uri="{9D8B030D-6E8A-4147-A177-3AD203B41FA5}">
                      <a16:colId xmlns:a16="http://schemas.microsoft.com/office/drawing/2014/main" xmlns="" val="2972936329"/>
                    </a:ext>
                  </a:extLst>
                </a:gridCol>
                <a:gridCol w="977397">
                  <a:extLst>
                    <a:ext uri="{9D8B030D-6E8A-4147-A177-3AD203B41FA5}">
                      <a16:colId xmlns:a16="http://schemas.microsoft.com/office/drawing/2014/main" xmlns="" val="1881915186"/>
                    </a:ext>
                  </a:extLst>
                </a:gridCol>
                <a:gridCol w="873734">
                  <a:extLst>
                    <a:ext uri="{9D8B030D-6E8A-4147-A177-3AD203B41FA5}">
                      <a16:colId xmlns:a16="http://schemas.microsoft.com/office/drawing/2014/main" xmlns="" val="137835236"/>
                    </a:ext>
                  </a:extLst>
                </a:gridCol>
                <a:gridCol w="1318005">
                  <a:extLst>
                    <a:ext uri="{9D8B030D-6E8A-4147-A177-3AD203B41FA5}">
                      <a16:colId xmlns:a16="http://schemas.microsoft.com/office/drawing/2014/main" xmlns="" val="391080286"/>
                    </a:ext>
                  </a:extLst>
                </a:gridCol>
                <a:gridCol w="1318005">
                  <a:extLst>
                    <a:ext uri="{9D8B030D-6E8A-4147-A177-3AD203B41FA5}">
                      <a16:colId xmlns:a16="http://schemas.microsoft.com/office/drawing/2014/main" xmlns="" val="457530000"/>
                    </a:ext>
                  </a:extLst>
                </a:gridCol>
                <a:gridCol w="1318005">
                  <a:extLst>
                    <a:ext uri="{9D8B030D-6E8A-4147-A177-3AD203B41FA5}">
                      <a16:colId xmlns:a16="http://schemas.microsoft.com/office/drawing/2014/main" xmlns="" val="4205061032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0.8269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0.6938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0.9059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7249209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0.6923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0.5478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0.7988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35730387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0.6923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0.5478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0.7988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5130157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0.6923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0.5478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0.7988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1025076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0.6538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0.5083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0.7659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73472063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0.6538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0.5083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0.7659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33727305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0.6346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0.4889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0.7491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06239997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0.6346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0.4889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0.7491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7714940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0.6346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0.4889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0.7491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59388557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0.6346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0.4889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0.7491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01417387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0.6346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0.4889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0.7491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245317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0.6346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0.4889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0.7491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4612801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0.6346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0.4889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0.7491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98293236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0.6346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0.4889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0.7491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780220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0"/>
            <a:ext cx="7601918" cy="1124744"/>
          </a:xfrm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Kaplan-Meier results in STATA</a:t>
            </a: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775274" y="1745334"/>
            <a:ext cx="288032" cy="2880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9715" y="2033366"/>
            <a:ext cx="112943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Results for  multiple subgroups saved in dataset</a:t>
            </a:r>
            <a:endParaRPr lang="en-GB" sz="1400" b="1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5544" y="3179196"/>
            <a:ext cx="288032" cy="32434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420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0.00087 -0.4777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Statisticians/Data </a:t>
            </a:r>
            <a:r>
              <a:rPr lang="en-GB" dirty="0" smtClean="0"/>
              <a:t>analysts Meeting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12776"/>
            <a:ext cx="7556313" cy="4713387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 smtClean="0"/>
              <a:t>03 </a:t>
            </a:r>
            <a:r>
              <a:rPr lang="en-GB" b="1" dirty="0"/>
              <a:t>October </a:t>
            </a:r>
            <a:r>
              <a:rPr lang="en-GB" b="1" dirty="0" smtClean="0"/>
              <a:t>2018</a:t>
            </a:r>
          </a:p>
          <a:p>
            <a:pPr marL="0" indent="0" algn="ctr">
              <a:buNone/>
            </a:pPr>
            <a:r>
              <a:rPr lang="en-GB" dirty="0" smtClean="0"/>
              <a:t>10:30 </a:t>
            </a:r>
            <a:r>
              <a:rPr lang="en-GB" dirty="0"/>
              <a:t>– 16:30 </a:t>
            </a: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Queen Mary University of London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683567" y="3140968"/>
            <a:ext cx="7371219" cy="2880320"/>
          </a:xfrm>
          <a:prstGeom prst="roundRect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For researchers/programmers who will analyse the datasets and submit results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Detailed coverage of technical aspects of syntax scripts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Opportunity to discuss common issues and share ideas on analysis/programming techniques 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5747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56519"/>
            <a:ext cx="7556313" cy="414496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GB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9727808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WP data </a:t>
            </a:r>
            <a:r>
              <a:rPr lang="en-GB" dirty="0"/>
              <a:t>a</a:t>
            </a:r>
            <a:r>
              <a:rPr lang="en-GB" dirty="0" smtClean="0"/>
              <a:t>nalysis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Centrally developed syntax scripts </a:t>
            </a:r>
          </a:p>
          <a:p>
            <a:r>
              <a:rPr lang="en-GB" dirty="0" smtClean="0"/>
              <a:t>Standardised variable names and codes</a:t>
            </a:r>
          </a:p>
          <a:p>
            <a:r>
              <a:rPr lang="en-GB" dirty="0" smtClean="0"/>
              <a:t>One script = all registries perform the same analyses</a:t>
            </a:r>
          </a:p>
          <a:p>
            <a:r>
              <a:rPr lang="en-GB" dirty="0" smtClean="0"/>
              <a:t>Automate the analysis process and results collection </a:t>
            </a:r>
          </a:p>
          <a:p>
            <a:r>
              <a:rPr lang="en-GB" dirty="0" smtClean="0"/>
              <a:t>Small (&lt;100 KB) text file</a:t>
            </a:r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dirty="0" smtClean="0"/>
              <a:t>SPSS, SAS and other versions as required</a:t>
            </a: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6087656" y="4365104"/>
            <a:ext cx="2499002" cy="761617"/>
            <a:chOff x="6087656" y="5228119"/>
            <a:chExt cx="2499002" cy="761617"/>
          </a:xfrm>
        </p:grpSpPr>
        <p:sp>
          <p:nvSpPr>
            <p:cNvPr id="4" name="Folded Corner 3"/>
            <p:cNvSpPr/>
            <p:nvPr/>
          </p:nvSpPr>
          <p:spPr>
            <a:xfrm rot="10800000" flipV="1">
              <a:off x="6087656" y="5229200"/>
              <a:ext cx="756056" cy="760536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400" dirty="0" smtClean="0"/>
            </a:p>
            <a:p>
              <a:pPr algn="ctr"/>
              <a:r>
                <a:rPr lang="en-GB" sz="1400" dirty="0" smtClean="0"/>
                <a:t>STATA </a:t>
              </a:r>
            </a:p>
            <a:p>
              <a:pPr algn="ctr"/>
              <a:r>
                <a:rPr lang="en-GB" sz="1400" dirty="0" smtClean="0"/>
                <a:t>.do</a:t>
              </a:r>
              <a:endParaRPr lang="en-GB" sz="1400" dirty="0"/>
            </a:p>
          </p:txBody>
        </p:sp>
        <p:sp>
          <p:nvSpPr>
            <p:cNvPr id="5" name="Folded Corner 4"/>
            <p:cNvSpPr/>
            <p:nvPr/>
          </p:nvSpPr>
          <p:spPr>
            <a:xfrm rot="10800000" flipV="1">
              <a:off x="7020272" y="5229200"/>
              <a:ext cx="678104" cy="760536"/>
            </a:xfrm>
            <a:prstGeom prst="foldedCorner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400" dirty="0" smtClean="0"/>
            </a:p>
            <a:p>
              <a:pPr algn="ctr"/>
              <a:r>
                <a:rPr lang="en-GB" sz="1400" dirty="0" smtClean="0"/>
                <a:t>SPSS </a:t>
              </a:r>
            </a:p>
            <a:p>
              <a:pPr algn="ctr"/>
              <a:r>
                <a:rPr lang="en-GB" sz="1400" dirty="0" smtClean="0"/>
                <a:t>.</a:t>
              </a:r>
              <a:r>
                <a:rPr lang="en-GB" sz="1400" dirty="0" err="1" smtClean="0"/>
                <a:t>sps</a:t>
              </a:r>
              <a:endParaRPr lang="en-GB" sz="1400" dirty="0"/>
            </a:p>
          </p:txBody>
        </p:sp>
        <p:sp>
          <p:nvSpPr>
            <p:cNvPr id="6" name="Folded Corner 5"/>
            <p:cNvSpPr/>
            <p:nvPr/>
          </p:nvSpPr>
          <p:spPr>
            <a:xfrm rot="10800000" flipV="1">
              <a:off x="7908555" y="5228119"/>
              <a:ext cx="678103" cy="756256"/>
            </a:xfrm>
            <a:prstGeom prst="foldedCorner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400" dirty="0" smtClean="0"/>
            </a:p>
            <a:p>
              <a:pPr algn="ctr"/>
              <a:r>
                <a:rPr lang="en-GB" sz="1400" dirty="0" smtClean="0"/>
                <a:t>SAS </a:t>
              </a:r>
            </a:p>
            <a:p>
              <a:pPr algn="ctr"/>
              <a:r>
                <a:rPr lang="en-GB" sz="1400" dirty="0" smtClean="0"/>
                <a:t>.</a:t>
              </a:r>
              <a:r>
                <a:rPr lang="en-GB" sz="1400" dirty="0" err="1" smtClean="0"/>
                <a:t>sas</a:t>
              </a:r>
              <a:endParaRPr lang="en-GB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331826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Steps in data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260" y="1684374"/>
            <a:ext cx="7556313" cy="428133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b="1"/>
              <a:t>Receive syntax script from QMUL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/>
              <a:t>Enter registry-specific details: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600">
                <a:solidFill>
                  <a:schemeClr val="accent3"/>
                </a:solidFill>
              </a:rPr>
              <a:t>registry EUROCAT number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600">
                <a:solidFill>
                  <a:schemeClr val="accent3"/>
                </a:solidFill>
              </a:rPr>
              <a:t>location and name of linked dataset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600">
                <a:solidFill>
                  <a:schemeClr val="accent3"/>
                </a:solidFill>
              </a:rPr>
              <a:t>output directory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/>
              <a:t>Execute (Run) script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>
                <a:solidFill>
                  <a:schemeClr val="accent6">
                    <a:lumMod val="75000"/>
                  </a:schemeClr>
                </a:solidFill>
              </a:rPr>
              <a:t>Generate intermediate variables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>
                <a:solidFill>
                  <a:schemeClr val="accent6">
                    <a:lumMod val="75000"/>
                  </a:schemeClr>
                </a:solidFill>
              </a:rPr>
              <a:t>Perform analysis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>
                <a:solidFill>
                  <a:schemeClr val="accent6">
                    <a:lumMod val="75000"/>
                  </a:schemeClr>
                </a:solidFill>
              </a:rPr>
              <a:t>Save results to stats dataset and Excel tables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/>
              <a:t>Send files to Central Results Repository (CRR)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107738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 Flowchart</a:t>
            </a:r>
            <a:endParaRPr lang="en-GB" dirty="0"/>
          </a:p>
        </p:txBody>
      </p:sp>
      <p:sp>
        <p:nvSpPr>
          <p:cNvPr id="4" name="Folded Corner 3"/>
          <p:cNvSpPr/>
          <p:nvPr/>
        </p:nvSpPr>
        <p:spPr>
          <a:xfrm>
            <a:off x="1205626" y="1484784"/>
            <a:ext cx="1008112" cy="1085692"/>
          </a:xfrm>
          <a:prstGeom prst="foldedCorner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Syntax Script</a:t>
            </a:r>
            <a:endParaRPr lang="en-GB" dirty="0"/>
          </a:p>
        </p:txBody>
      </p:sp>
      <p:sp>
        <p:nvSpPr>
          <p:cNvPr id="5" name="Plus 4"/>
          <p:cNvSpPr/>
          <p:nvPr/>
        </p:nvSpPr>
        <p:spPr>
          <a:xfrm>
            <a:off x="1493658" y="2743587"/>
            <a:ext cx="432048" cy="432048"/>
          </a:xfrm>
          <a:prstGeom prst="mathPlus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786917" y="3284984"/>
            <a:ext cx="1836204" cy="1440160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Linked Standardised Mortality Data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Folded Corner 8"/>
          <p:cNvSpPr/>
          <p:nvPr/>
        </p:nvSpPr>
        <p:spPr>
          <a:xfrm>
            <a:off x="3843855" y="2094387"/>
            <a:ext cx="1080120" cy="1236749"/>
          </a:xfrm>
          <a:prstGeom prst="foldedCorner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Results dataset</a:t>
            </a:r>
            <a:endParaRPr lang="en-GB" dirty="0"/>
          </a:p>
        </p:txBody>
      </p:sp>
      <p:sp>
        <p:nvSpPr>
          <p:cNvPr id="11" name="Folded Corner 10"/>
          <p:cNvSpPr/>
          <p:nvPr/>
        </p:nvSpPr>
        <p:spPr>
          <a:xfrm>
            <a:off x="3841160" y="4144088"/>
            <a:ext cx="1080120" cy="1236749"/>
          </a:xfrm>
          <a:prstGeom prst="foldedCorner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Excel Tables</a:t>
            </a:r>
            <a:endParaRPr lang="en-GB" dirty="0"/>
          </a:p>
        </p:txBody>
      </p:sp>
      <p:sp>
        <p:nvSpPr>
          <p:cNvPr id="12" name="Notched Right Arrow 11"/>
          <p:cNvSpPr/>
          <p:nvPr/>
        </p:nvSpPr>
        <p:spPr>
          <a:xfrm rot="19878761">
            <a:off x="2778107" y="3019089"/>
            <a:ext cx="837664" cy="359554"/>
          </a:xfrm>
          <a:prstGeom prst="notchedRightArrow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Notched Right Arrow 13"/>
          <p:cNvSpPr/>
          <p:nvPr/>
        </p:nvSpPr>
        <p:spPr>
          <a:xfrm rot="5400000">
            <a:off x="4111190" y="3575517"/>
            <a:ext cx="540060" cy="390602"/>
          </a:xfrm>
          <a:prstGeom prst="notchedRightArrow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>
            <a:off x="5342910" y="2684403"/>
            <a:ext cx="685193" cy="44265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>
            <a:off x="5342910" y="4383599"/>
            <a:ext cx="706111" cy="44265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Can 16"/>
          <p:cNvSpPr/>
          <p:nvPr/>
        </p:nvSpPr>
        <p:spPr>
          <a:xfrm>
            <a:off x="6425725" y="2852936"/>
            <a:ext cx="1152128" cy="1642385"/>
          </a:xfrm>
          <a:prstGeom prst="can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CRR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7160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Syntax Script (STATA)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-1219" b="3106"/>
          <a:stretch/>
        </p:blipFill>
        <p:spPr>
          <a:xfrm>
            <a:off x="467545" y="1196753"/>
            <a:ext cx="5056186" cy="4968552"/>
          </a:xfrm>
          <a:prstGeom prst="rect">
            <a:avLst/>
          </a:prstGeom>
          <a:ln>
            <a:solidFill>
              <a:schemeClr val="tx2"/>
            </a:solidFill>
            <a:prstDash val="dash"/>
          </a:ln>
        </p:spPr>
      </p:pic>
      <p:grpSp>
        <p:nvGrpSpPr>
          <p:cNvPr id="11" name="Group 10"/>
          <p:cNvGrpSpPr/>
          <p:nvPr/>
        </p:nvGrpSpPr>
        <p:grpSpPr>
          <a:xfrm>
            <a:off x="498474" y="1844824"/>
            <a:ext cx="7241878" cy="792088"/>
            <a:chOff x="498474" y="1844824"/>
            <a:chExt cx="7241878" cy="792088"/>
          </a:xfrm>
        </p:grpSpPr>
        <p:sp>
          <p:nvSpPr>
            <p:cNvPr id="5" name="Right Arrow Callout 4"/>
            <p:cNvSpPr/>
            <p:nvPr/>
          </p:nvSpPr>
          <p:spPr>
            <a:xfrm>
              <a:off x="498474" y="1844824"/>
              <a:ext cx="5585694" cy="792088"/>
            </a:xfrm>
            <a:prstGeom prst="rightArrowCallout">
              <a:avLst>
                <a:gd name="adj1" fmla="val 25000"/>
                <a:gd name="adj2" fmla="val 26221"/>
                <a:gd name="adj3" fmla="val 25000"/>
                <a:gd name="adj4" fmla="val 89284"/>
              </a:avLst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3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260593" y="2056202"/>
              <a:ext cx="14797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>
                  <a:solidFill>
                    <a:srgbClr val="FF0000"/>
                  </a:solidFill>
                </a:rPr>
                <a:t>OVERVIEW</a:t>
              </a:r>
              <a:endParaRPr lang="en-GB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98474" y="2638282"/>
            <a:ext cx="7745934" cy="1150758"/>
            <a:chOff x="498474" y="2638282"/>
            <a:chExt cx="7745934" cy="1150758"/>
          </a:xfrm>
        </p:grpSpPr>
        <p:sp>
          <p:nvSpPr>
            <p:cNvPr id="7" name="Right Arrow Callout 6"/>
            <p:cNvSpPr/>
            <p:nvPr/>
          </p:nvSpPr>
          <p:spPr>
            <a:xfrm>
              <a:off x="498474" y="2638282"/>
              <a:ext cx="5585694" cy="1150758"/>
            </a:xfrm>
            <a:prstGeom prst="rightArrowCallout">
              <a:avLst>
                <a:gd name="adj1" fmla="val 17360"/>
                <a:gd name="adj2" fmla="val 20109"/>
                <a:gd name="adj3" fmla="val 20416"/>
                <a:gd name="adj4" fmla="val 89284"/>
              </a:avLst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3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267498" y="3013606"/>
              <a:ext cx="197691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>
                  <a:solidFill>
                    <a:srgbClr val="FF0000"/>
                  </a:solidFill>
                </a:rPr>
                <a:t>INSTRUCTIONS</a:t>
              </a:r>
              <a:endParaRPr lang="en-GB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98474" y="3926320"/>
            <a:ext cx="7830082" cy="2166976"/>
            <a:chOff x="498474" y="3926320"/>
            <a:chExt cx="7830082" cy="2166976"/>
          </a:xfrm>
        </p:grpSpPr>
        <p:sp>
          <p:nvSpPr>
            <p:cNvPr id="9" name="Right Arrow Callout 8"/>
            <p:cNvSpPr/>
            <p:nvPr/>
          </p:nvSpPr>
          <p:spPr>
            <a:xfrm>
              <a:off x="498474" y="3926320"/>
              <a:ext cx="5585694" cy="2166976"/>
            </a:xfrm>
            <a:prstGeom prst="rightArrowCallout">
              <a:avLst>
                <a:gd name="adj1" fmla="val 11680"/>
                <a:gd name="adj2" fmla="val 11588"/>
                <a:gd name="adj3" fmla="val 8650"/>
                <a:gd name="adj4" fmla="val 89284"/>
              </a:avLst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3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72733" y="4725144"/>
              <a:ext cx="205582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>
                  <a:solidFill>
                    <a:srgbClr val="FF0000"/>
                  </a:solidFill>
                </a:rPr>
                <a:t>SETUP REGISTRY DETAILS</a:t>
              </a:r>
              <a:endParaRPr lang="en-GB" sz="20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66700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OVERVIEW</a:t>
            </a:r>
            <a:endParaRPr lang="en-GB" u="sng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98474" y="1916832"/>
            <a:ext cx="7961958" cy="33650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2800" dirty="0" smtClean="0"/>
              <a:t>This </a:t>
            </a:r>
            <a:r>
              <a:rPr lang="en-GB" sz="2800" dirty="0"/>
              <a:t>file will run the WP3 analyses including frequency tables, Kaplan-Meier </a:t>
            </a:r>
            <a:r>
              <a:rPr lang="en-GB" sz="2800" dirty="0" smtClean="0"/>
              <a:t>survival </a:t>
            </a:r>
            <a:r>
              <a:rPr lang="en-GB" sz="2800" dirty="0"/>
              <a:t>analyses and Cox regression models on your standardised linked </a:t>
            </a:r>
            <a:r>
              <a:rPr lang="en-GB" sz="2800" dirty="0" smtClean="0"/>
              <a:t>mortality </a:t>
            </a:r>
            <a:r>
              <a:rPr lang="en-GB" sz="2800" dirty="0"/>
              <a:t>dataset. 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Results </a:t>
            </a:r>
            <a:r>
              <a:rPr lang="en-GB" sz="2800" dirty="0"/>
              <a:t>will be automatically saved to STATA datasets and </a:t>
            </a:r>
            <a:r>
              <a:rPr lang="en-GB" sz="2800" dirty="0" smtClean="0"/>
              <a:t>also </a:t>
            </a:r>
            <a:r>
              <a:rPr lang="en-GB" sz="2800" dirty="0"/>
              <a:t>exported to Excel spreadsheets.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498474" y="2060848"/>
            <a:ext cx="7920880" cy="3845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endParaRPr lang="en-GB" sz="2400" dirty="0">
              <a:ln w="0"/>
              <a:solidFill>
                <a:schemeClr val="tx1"/>
              </a:solidFill>
            </a:endParaRPr>
          </a:p>
          <a:p>
            <a:pPr algn="ctr"/>
            <a:endParaRPr lang="en-GB" sz="2400" dirty="0">
              <a:ln w="0"/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67944" y="23488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22768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INSTRUCTIONS</a:t>
            </a:r>
            <a:endParaRPr lang="en-GB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8474" y="1412776"/>
            <a:ext cx="803396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400" dirty="0" smtClean="0">
                <a:ln w="0"/>
              </a:rPr>
              <a:t>Enter </a:t>
            </a:r>
            <a:r>
              <a:rPr lang="en-GB" sz="2400" dirty="0">
                <a:ln w="0"/>
              </a:rPr>
              <a:t>all registry particulars such as EUROCAT registry number, source files location and output directory. 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400" dirty="0">
                <a:ln w="0"/>
              </a:rPr>
              <a:t>Save the changes and execute the do file.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400" dirty="0">
                <a:ln w="0"/>
              </a:rPr>
              <a:t>The script will load your data, create intermediate variables, run all analyses and save results in different datasets. It will also auto-fill all the tables in a pre-formatted Excel file. 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400" dirty="0">
                <a:ln w="0"/>
              </a:rPr>
              <a:t>Upload the generated files to the secure portal on the </a:t>
            </a:r>
            <a:r>
              <a:rPr lang="en-GB" sz="2400" dirty="0" err="1">
                <a:ln w="0"/>
              </a:rPr>
              <a:t>EUROlinkCAT</a:t>
            </a:r>
            <a:r>
              <a:rPr lang="en-GB" sz="2400" dirty="0">
                <a:ln w="0"/>
              </a:rPr>
              <a:t> website.</a:t>
            </a:r>
          </a:p>
        </p:txBody>
      </p:sp>
    </p:spTree>
    <p:extLst>
      <p:ext uri="{BB962C8B-B14F-4D97-AF65-F5344CB8AC3E}">
        <p14:creationId xmlns:p14="http://schemas.microsoft.com/office/powerpoint/2010/main" val="26688208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Enter Registry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3" y="1484784"/>
            <a:ext cx="7889951" cy="475252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*********************************************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* SET REGISTRY-SPECIFIC DETAILS HERE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*********************************************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// replace 99 with your EUROCAT registry number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global</a:t>
            </a:r>
            <a:r>
              <a:rPr lang="en-GB" sz="16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centre </a:t>
            </a:r>
            <a:r>
              <a:rPr lang="en-GB" sz="1600" b="1" dirty="0">
                <a:solidFill>
                  <a:srgbClr val="CC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99</a:t>
            </a:r>
            <a:r>
              <a:rPr lang="en-GB" sz="16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// replace H:\Eurolinkcat\WP3\data with your dataset's location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// use _ instead of spaces/blanks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global</a:t>
            </a:r>
            <a:r>
              <a:rPr lang="en-GB" sz="16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indir</a:t>
            </a:r>
            <a:r>
              <a:rPr lang="en-GB" sz="16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 smtClean="0">
                <a:solidFill>
                  <a:srgbClr val="CC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GB" sz="1600" b="1" dirty="0">
                <a:solidFill>
                  <a:srgbClr val="CC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:\Eurolinkcat\WP3\data</a:t>
            </a:r>
            <a:r>
              <a:rPr lang="en-GB" sz="1600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// replace H:\Eurolinkcat\WP3\results with where you'd like your results stored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global</a:t>
            </a:r>
            <a:r>
              <a:rPr lang="en-GB" sz="16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outdir</a:t>
            </a:r>
            <a:r>
              <a:rPr lang="en-GB" sz="16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>
                <a:solidFill>
                  <a:srgbClr val="CC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H:\Eurolinkcat\WP3\results </a:t>
            </a:r>
            <a:r>
              <a:rPr lang="en-GB" sz="16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// replace wp3exampledata with name of your linked standardised dataset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global</a:t>
            </a:r>
            <a:r>
              <a:rPr lang="en-GB" sz="16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 err="1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sfile</a:t>
            </a:r>
            <a:r>
              <a:rPr lang="en-GB" sz="1600" b="1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1" dirty="0">
                <a:solidFill>
                  <a:srgbClr val="CC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wp3exampledata</a:t>
            </a:r>
            <a:endParaRPr lang="en-GB" sz="1600" dirty="0">
              <a:solidFill>
                <a:srgbClr val="CC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600" dirty="0"/>
          </a:p>
        </p:txBody>
      </p:sp>
      <p:grpSp>
        <p:nvGrpSpPr>
          <p:cNvPr id="7" name="Group 6"/>
          <p:cNvGrpSpPr/>
          <p:nvPr/>
        </p:nvGrpSpPr>
        <p:grpSpPr>
          <a:xfrm>
            <a:off x="2699792" y="2780928"/>
            <a:ext cx="2520280" cy="369332"/>
            <a:chOff x="2699792" y="2780928"/>
            <a:chExt cx="2520280" cy="369332"/>
          </a:xfrm>
        </p:grpSpPr>
        <p:cxnSp>
          <p:nvCxnSpPr>
            <p:cNvPr id="5" name="Straight Arrow Connector 4"/>
            <p:cNvCxnSpPr>
              <a:stCxn id="6" idx="1"/>
            </p:cNvCxnSpPr>
            <p:nvPr/>
          </p:nvCxnSpPr>
          <p:spPr>
            <a:xfrm flipH="1" flipV="1">
              <a:off x="2699792" y="2864852"/>
              <a:ext cx="615304" cy="10074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315096" y="2780928"/>
              <a:ext cx="1904976" cy="369332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</a:rPr>
                <a:t>Centre number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436096" y="3797512"/>
            <a:ext cx="2025594" cy="369332"/>
            <a:chOff x="5210702" y="3776363"/>
            <a:chExt cx="2025594" cy="369332"/>
          </a:xfrm>
        </p:grpSpPr>
        <p:cxnSp>
          <p:nvCxnSpPr>
            <p:cNvPr id="9" name="Straight Arrow Connector 8"/>
            <p:cNvCxnSpPr>
              <a:stCxn id="10" idx="1"/>
            </p:cNvCxnSpPr>
            <p:nvPr/>
          </p:nvCxnSpPr>
          <p:spPr>
            <a:xfrm flipH="1" flipV="1">
              <a:off x="5210702" y="3878862"/>
              <a:ext cx="473726" cy="82167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684428" y="3776363"/>
              <a:ext cx="1551868" cy="369332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</a:rPr>
                <a:t>Input folder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670854" y="4749355"/>
            <a:ext cx="2201918" cy="369332"/>
            <a:chOff x="5538434" y="4737232"/>
            <a:chExt cx="2201918" cy="369332"/>
          </a:xfrm>
        </p:grpSpPr>
        <p:cxnSp>
          <p:nvCxnSpPr>
            <p:cNvPr id="11" name="Straight Arrow Connector 10"/>
            <p:cNvCxnSpPr>
              <a:stCxn id="12" idx="1"/>
            </p:cNvCxnSpPr>
            <p:nvPr/>
          </p:nvCxnSpPr>
          <p:spPr>
            <a:xfrm flipH="1" flipV="1">
              <a:off x="5538434" y="4839732"/>
              <a:ext cx="473726" cy="82166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012160" y="4737232"/>
              <a:ext cx="1728192" cy="369332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</a:rPr>
                <a:t>Output folder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101628" y="5750045"/>
            <a:ext cx="2486596" cy="369332"/>
            <a:chOff x="4101628" y="5750045"/>
            <a:chExt cx="2486596" cy="369332"/>
          </a:xfrm>
        </p:grpSpPr>
        <p:cxnSp>
          <p:nvCxnSpPr>
            <p:cNvPr id="15" name="Straight Arrow Connector 14"/>
            <p:cNvCxnSpPr>
              <a:stCxn id="16" idx="1"/>
            </p:cNvCxnSpPr>
            <p:nvPr/>
          </p:nvCxnSpPr>
          <p:spPr>
            <a:xfrm flipH="1" flipV="1">
              <a:off x="4101628" y="5852545"/>
              <a:ext cx="473726" cy="82166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575354" y="5750045"/>
              <a:ext cx="2012870" cy="369332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</a:rPr>
                <a:t>Source filename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196001" y="2690446"/>
            <a:ext cx="4592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88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62103" y="3677116"/>
            <a:ext cx="330198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C:\Linked_Data_Mortality\</a:t>
            </a:r>
            <a:endParaRPr lang="en-GB" sz="1600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14503" y="4673876"/>
            <a:ext cx="330198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C:\Mortality_Results\</a:t>
            </a:r>
            <a:endParaRPr lang="en-GB" sz="1600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03951" y="5632110"/>
            <a:ext cx="181997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MYDATASET</a:t>
            </a:r>
            <a:endParaRPr lang="en-GB" sz="1600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6293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crosstab results (Excel format)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5639707"/>
              </p:ext>
            </p:extLst>
          </p:nvPr>
        </p:nvGraphicFramePr>
        <p:xfrm>
          <a:off x="498475" y="1124744"/>
          <a:ext cx="7556310" cy="5059752"/>
        </p:xfrm>
        <a:graphic>
          <a:graphicData uri="http://schemas.openxmlformats.org/drawingml/2006/table">
            <a:tbl>
              <a:tblPr/>
              <a:tblGrid>
                <a:gridCol w="1265213">
                  <a:extLst>
                    <a:ext uri="{9D8B030D-6E8A-4147-A177-3AD203B41FA5}">
                      <a16:colId xmlns:a16="http://schemas.microsoft.com/office/drawing/2014/main" xmlns="" val="227641116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69989984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165085344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147962117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404975445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84079802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47537397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31807420"/>
                    </a:ext>
                  </a:extLst>
                </a:gridCol>
                <a:gridCol w="818489">
                  <a:extLst>
                    <a:ext uri="{9D8B030D-6E8A-4147-A177-3AD203B41FA5}">
                      <a16:colId xmlns:a16="http://schemas.microsoft.com/office/drawing/2014/main" xmlns="" val="1154519875"/>
                    </a:ext>
                  </a:extLst>
                </a:gridCol>
              </a:tblGrid>
              <a:tr h="93610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Byear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of baby's birth)</a:t>
                      </a:r>
                    </a:p>
                  </a:txBody>
                  <a:tcPr marL="6943" marR="6943" marT="6943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linked live births</a:t>
                      </a:r>
                    </a:p>
                  </a:txBody>
                  <a:tcPr marL="6943" marR="6943" marT="6943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Live births resulting in deaths at 0-6 days</a:t>
                      </a:r>
                    </a:p>
                  </a:txBody>
                  <a:tcPr marL="6943" marR="6943" marT="6943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Live births resulting in deaths at 7-27 days</a:t>
                      </a:r>
                    </a:p>
                  </a:txBody>
                  <a:tcPr marL="6943" marR="6943" marT="6943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Live births resulting in deaths at 28-364 days</a:t>
                      </a:r>
                    </a:p>
                  </a:txBody>
                  <a:tcPr marL="6943" marR="6943" marT="6943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8793998"/>
                  </a:ext>
                </a:extLst>
              </a:tr>
              <a:tr h="24300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3" marR="6943" marT="6943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(column) </a:t>
                      </a:r>
                    </a:p>
                  </a:txBody>
                  <a:tcPr marL="6943" marR="6943" marT="6943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3" marR="6943" marT="6943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(row) </a:t>
                      </a:r>
                    </a:p>
                  </a:txBody>
                  <a:tcPr marL="6943" marR="6943" marT="6943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6943" marR="6943" marT="6943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(row) </a:t>
                      </a:r>
                    </a:p>
                  </a:txBody>
                  <a:tcPr marL="6943" marR="6943" marT="6943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6943" marR="6943" marT="6943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(row) </a:t>
                      </a:r>
                    </a:p>
                  </a:txBody>
                  <a:tcPr marL="6943" marR="6943" marT="6943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2643530"/>
                  </a:ext>
                </a:extLst>
              </a:tr>
              <a:tr h="138860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1913953"/>
                  </a:ext>
                </a:extLst>
              </a:tr>
              <a:tr h="138860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16369526"/>
                  </a:ext>
                </a:extLst>
              </a:tr>
              <a:tr h="138860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94223292"/>
                  </a:ext>
                </a:extLst>
              </a:tr>
              <a:tr h="138860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25305512"/>
                  </a:ext>
                </a:extLst>
              </a:tr>
              <a:tr h="138860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629115"/>
                  </a:ext>
                </a:extLst>
              </a:tr>
              <a:tr h="138860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6202874"/>
                  </a:ext>
                </a:extLst>
              </a:tr>
              <a:tr h="138860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35695116"/>
                  </a:ext>
                </a:extLst>
              </a:tr>
              <a:tr h="138860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8027919"/>
                  </a:ext>
                </a:extLst>
              </a:tr>
              <a:tr h="138860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71604047"/>
                  </a:ext>
                </a:extLst>
              </a:tr>
              <a:tr h="138860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2877209"/>
                  </a:ext>
                </a:extLst>
              </a:tr>
              <a:tr h="138860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45658142"/>
                  </a:ext>
                </a:extLst>
              </a:tr>
              <a:tr h="138860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1442423"/>
                  </a:ext>
                </a:extLst>
              </a:tr>
              <a:tr h="138860"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45017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9809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UROLINKCATv2">
  <a:themeElements>
    <a:clrScheme name="eurolinkcat">
      <a:dk1>
        <a:srgbClr val="1E0F49"/>
      </a:dk1>
      <a:lt1>
        <a:sysClr val="window" lastClr="FFFFFF"/>
      </a:lt1>
      <a:dk2>
        <a:srgbClr val="1E0F49"/>
      </a:dk2>
      <a:lt2>
        <a:srgbClr val="FFFFFF"/>
      </a:lt2>
      <a:accent1>
        <a:srgbClr val="1E0F49"/>
      </a:accent1>
      <a:accent2>
        <a:srgbClr val="0E9669"/>
      </a:accent2>
      <a:accent3>
        <a:srgbClr val="006BD7"/>
      </a:accent3>
      <a:accent4>
        <a:srgbClr val="FFB400"/>
      </a:accent4>
      <a:accent5>
        <a:srgbClr val="7EB606"/>
      </a:accent5>
      <a:accent6>
        <a:srgbClr val="0E9669"/>
      </a:accent6>
      <a:hlink>
        <a:srgbClr val="0E9669"/>
      </a:hlink>
      <a:folHlink>
        <a:srgbClr val="5EF0BF"/>
      </a:folHlink>
    </a:clrScheme>
    <a:fontScheme name="Perspective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5" id="{0C424380-6676-4024-97AF-A44E7CBA8807}" vid="{C9B03E80-F0A7-4AA0-89B9-39BD2AFCAF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EUROLINKCAT template2</Template>
  <TotalTime>1922</TotalTime>
  <Words>1085</Words>
  <Application>Microsoft Office PowerPoint</Application>
  <PresentationFormat>On-screen Show (4:3)</PresentationFormat>
  <Paragraphs>713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Courier New</vt:lpstr>
      <vt:lpstr>Times New Roman</vt:lpstr>
      <vt:lpstr>Wingdings</vt:lpstr>
      <vt:lpstr>EUROLINKCATv2</vt:lpstr>
      <vt:lpstr>WP analysis and syntax scripts</vt:lpstr>
      <vt:lpstr>WP data analysis overview</vt:lpstr>
      <vt:lpstr>Steps in data analysis</vt:lpstr>
      <vt:lpstr>Analysis Flowchart</vt:lpstr>
      <vt:lpstr>Example Syntax Script (STATA)</vt:lpstr>
      <vt:lpstr>OVERVIEW</vt:lpstr>
      <vt:lpstr>INSTRUCTIONS</vt:lpstr>
      <vt:lpstr>Enter Registry Details</vt:lpstr>
      <vt:lpstr>Example crosstab results (Excel format)</vt:lpstr>
      <vt:lpstr>Same results stored in STATA</vt:lpstr>
      <vt:lpstr>Kaplan-Meier results in Excel</vt:lpstr>
      <vt:lpstr> Kaplan-Meier results in STATA</vt:lpstr>
      <vt:lpstr>Statisticians/Data analysts Meeting 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Registry Leaders Meeting</dc:title>
  <dc:creator>Joachim Tan</dc:creator>
  <cp:lastModifiedBy>Nick Conrad</cp:lastModifiedBy>
  <cp:revision>84</cp:revision>
  <cp:lastPrinted>2018-06-05T08:38:19Z</cp:lastPrinted>
  <dcterms:created xsi:type="dcterms:W3CDTF">2018-05-15T14:23:27Z</dcterms:created>
  <dcterms:modified xsi:type="dcterms:W3CDTF">2018-06-12T20:30:54Z</dcterms:modified>
</cp:coreProperties>
</file>